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09816-F85F-4B48-870C-9B546995FE69}" v="3" dt="2024-03-18T18:34:1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asse" userId="67c15b6303ac2ce7" providerId="LiveId" clId="{36E09816-F85F-4B48-870C-9B546995FE69}"/>
    <pc:docChg chg="custSel addSld delSld modSld">
      <pc:chgData name="Jennifer Masse" userId="67c15b6303ac2ce7" providerId="LiveId" clId="{36E09816-F85F-4B48-870C-9B546995FE69}" dt="2024-03-18T18:37:11.381" v="339" actId="14861"/>
      <pc:docMkLst>
        <pc:docMk/>
      </pc:docMkLst>
      <pc:sldChg chg="modSp mod">
        <pc:chgData name="Jennifer Masse" userId="67c15b6303ac2ce7" providerId="LiveId" clId="{36E09816-F85F-4B48-870C-9B546995FE69}" dt="2024-03-18T18:12:16.456" v="1" actId="20577"/>
        <pc:sldMkLst>
          <pc:docMk/>
          <pc:sldMk cId="0" sldId="257"/>
        </pc:sldMkLst>
        <pc:spChg chg="mod">
          <ac:chgData name="Jennifer Masse" userId="67c15b6303ac2ce7" providerId="LiveId" clId="{36E09816-F85F-4B48-870C-9B546995FE69}" dt="2024-03-18T18:12:16.456" v="1" actId="20577"/>
          <ac:spMkLst>
            <pc:docMk/>
            <pc:sldMk cId="0" sldId="257"/>
            <ac:spMk id="289" creationId="{00000000-0000-0000-0000-000000000000}"/>
          </ac:spMkLst>
        </pc:spChg>
      </pc:sldChg>
      <pc:sldChg chg="modSp mod">
        <pc:chgData name="Jennifer Masse" userId="67c15b6303ac2ce7" providerId="LiveId" clId="{36E09816-F85F-4B48-870C-9B546995FE69}" dt="2024-03-18T18:14:07.961" v="5" actId="1076"/>
        <pc:sldMkLst>
          <pc:docMk/>
          <pc:sldMk cId="0" sldId="260"/>
        </pc:sldMkLst>
        <pc:spChg chg="mod">
          <ac:chgData name="Jennifer Masse" userId="67c15b6303ac2ce7" providerId="LiveId" clId="{36E09816-F85F-4B48-870C-9B546995FE69}" dt="2024-03-18T18:14:05.248" v="4" actId="1076"/>
          <ac:spMkLst>
            <pc:docMk/>
            <pc:sldMk cId="0" sldId="260"/>
            <ac:spMk id="308" creationId="{00000000-0000-0000-0000-000000000000}"/>
          </ac:spMkLst>
        </pc:spChg>
        <pc:spChg chg="mod">
          <ac:chgData name="Jennifer Masse" userId="67c15b6303ac2ce7" providerId="LiveId" clId="{36E09816-F85F-4B48-870C-9B546995FE69}" dt="2024-03-18T18:14:07.961" v="5" actId="1076"/>
          <ac:spMkLst>
            <pc:docMk/>
            <pc:sldMk cId="0" sldId="260"/>
            <ac:spMk id="310" creationId="{00000000-0000-0000-0000-000000000000}"/>
          </ac:spMkLst>
        </pc:spChg>
        <pc:spChg chg="mod">
          <ac:chgData name="Jennifer Masse" userId="67c15b6303ac2ce7" providerId="LiveId" clId="{36E09816-F85F-4B48-870C-9B546995FE69}" dt="2024-03-18T18:13:16.864" v="2" actId="14100"/>
          <ac:spMkLst>
            <pc:docMk/>
            <pc:sldMk cId="0" sldId="260"/>
            <ac:spMk id="312" creationId="{00000000-0000-0000-0000-000000000000}"/>
          </ac:spMkLst>
        </pc:spChg>
        <pc:grpChg chg="mod">
          <ac:chgData name="Jennifer Masse" userId="67c15b6303ac2ce7" providerId="LiveId" clId="{36E09816-F85F-4B48-870C-9B546995FE69}" dt="2024-03-18T18:13:23.599" v="3" actId="1076"/>
          <ac:grpSpMkLst>
            <pc:docMk/>
            <pc:sldMk cId="0" sldId="260"/>
            <ac:grpSpMk id="305" creationId="{00000000-0000-0000-0000-000000000000}"/>
          </ac:grpSpMkLst>
        </pc:grpChg>
      </pc:sldChg>
      <pc:sldChg chg="modSp mod">
        <pc:chgData name="Jennifer Masse" userId="67c15b6303ac2ce7" providerId="LiveId" clId="{36E09816-F85F-4B48-870C-9B546995FE69}" dt="2024-03-18T18:17:47.208" v="106" actId="20577"/>
        <pc:sldMkLst>
          <pc:docMk/>
          <pc:sldMk cId="0" sldId="261"/>
        </pc:sldMkLst>
        <pc:spChg chg="mod">
          <ac:chgData name="Jennifer Masse" userId="67c15b6303ac2ce7" providerId="LiveId" clId="{36E09816-F85F-4B48-870C-9B546995FE69}" dt="2024-03-18T18:17:47.208" v="106" actId="20577"/>
          <ac:spMkLst>
            <pc:docMk/>
            <pc:sldMk cId="0" sldId="261"/>
            <ac:spMk id="318" creationId="{00000000-0000-0000-0000-000000000000}"/>
          </ac:spMkLst>
        </pc:spChg>
      </pc:sldChg>
      <pc:sldChg chg="modSp mod">
        <pc:chgData name="Jennifer Masse" userId="67c15b6303ac2ce7" providerId="LiveId" clId="{36E09816-F85F-4B48-870C-9B546995FE69}" dt="2024-03-18T18:26:37.810" v="175" actId="20577"/>
        <pc:sldMkLst>
          <pc:docMk/>
          <pc:sldMk cId="0" sldId="262"/>
        </pc:sldMkLst>
        <pc:spChg chg="mod">
          <ac:chgData name="Jennifer Masse" userId="67c15b6303ac2ce7" providerId="LiveId" clId="{36E09816-F85F-4B48-870C-9B546995FE69}" dt="2024-03-18T18:26:37.810" v="175" actId="20577"/>
          <ac:spMkLst>
            <pc:docMk/>
            <pc:sldMk cId="0" sldId="262"/>
            <ac:spMk id="324" creationId="{00000000-0000-0000-0000-000000000000}"/>
          </ac:spMkLst>
        </pc:spChg>
      </pc:sldChg>
      <pc:sldChg chg="modSp mod">
        <pc:chgData name="Jennifer Masse" userId="67c15b6303ac2ce7" providerId="LiveId" clId="{36E09816-F85F-4B48-870C-9B546995FE69}" dt="2024-03-18T18:19:24.345" v="141" actId="20577"/>
        <pc:sldMkLst>
          <pc:docMk/>
          <pc:sldMk cId="0" sldId="263"/>
        </pc:sldMkLst>
        <pc:spChg chg="mod">
          <ac:chgData name="Jennifer Masse" userId="67c15b6303ac2ce7" providerId="LiveId" clId="{36E09816-F85F-4B48-870C-9B546995FE69}" dt="2024-03-18T18:19:24.345" v="141" actId="20577"/>
          <ac:spMkLst>
            <pc:docMk/>
            <pc:sldMk cId="0" sldId="263"/>
            <ac:spMk id="331" creationId="{00000000-0000-0000-0000-000000000000}"/>
          </ac:spMkLst>
        </pc:spChg>
      </pc:sldChg>
      <pc:sldChg chg="modSp mod">
        <pc:chgData name="Jennifer Masse" userId="67c15b6303ac2ce7" providerId="LiveId" clId="{36E09816-F85F-4B48-870C-9B546995FE69}" dt="2024-03-18T18:22:21.444" v="143" actId="255"/>
        <pc:sldMkLst>
          <pc:docMk/>
          <pc:sldMk cId="0" sldId="265"/>
        </pc:sldMkLst>
        <pc:spChg chg="mod">
          <ac:chgData name="Jennifer Masse" userId="67c15b6303ac2ce7" providerId="LiveId" clId="{36E09816-F85F-4B48-870C-9B546995FE69}" dt="2024-03-18T18:22:21.444" v="143" actId="255"/>
          <ac:spMkLst>
            <pc:docMk/>
            <pc:sldMk cId="0" sldId="265"/>
            <ac:spMk id="336" creationId="{00000000-0000-0000-0000-000000000000}"/>
          </ac:spMkLst>
        </pc:spChg>
      </pc:sldChg>
      <pc:sldChg chg="modSp mod">
        <pc:chgData name="Jennifer Masse" userId="67c15b6303ac2ce7" providerId="LiveId" clId="{36E09816-F85F-4B48-870C-9B546995FE69}" dt="2024-03-18T18:25:06.256" v="147" actId="20577"/>
        <pc:sldMkLst>
          <pc:docMk/>
          <pc:sldMk cId="0" sldId="267"/>
        </pc:sldMkLst>
        <pc:spChg chg="mod">
          <ac:chgData name="Jennifer Masse" userId="67c15b6303ac2ce7" providerId="LiveId" clId="{36E09816-F85F-4B48-870C-9B546995FE69}" dt="2024-03-18T18:25:06.256" v="147" actId="20577"/>
          <ac:spMkLst>
            <pc:docMk/>
            <pc:sldMk cId="0" sldId="267"/>
            <ac:spMk id="343" creationId="{00000000-0000-0000-0000-000000000000}"/>
          </ac:spMkLst>
        </pc:spChg>
      </pc:sldChg>
      <pc:sldChg chg="delSp modSp del mod">
        <pc:chgData name="Jennifer Masse" userId="67c15b6303ac2ce7" providerId="LiveId" clId="{36E09816-F85F-4B48-870C-9B546995FE69}" dt="2024-03-18T18:30:54.005" v="235" actId="2696"/>
        <pc:sldMkLst>
          <pc:docMk/>
          <pc:sldMk cId="0" sldId="268"/>
        </pc:sldMkLst>
        <pc:spChg chg="mod">
          <ac:chgData name="Jennifer Masse" userId="67c15b6303ac2ce7" providerId="LiveId" clId="{36E09816-F85F-4B48-870C-9B546995FE69}" dt="2024-03-18T18:27:08.241" v="177" actId="20577"/>
          <ac:spMkLst>
            <pc:docMk/>
            <pc:sldMk cId="0" sldId="268"/>
            <ac:spMk id="347" creationId="{00000000-0000-0000-0000-000000000000}"/>
          </ac:spMkLst>
        </pc:spChg>
        <pc:spChg chg="del">
          <ac:chgData name="Jennifer Masse" userId="67c15b6303ac2ce7" providerId="LiveId" clId="{36E09816-F85F-4B48-870C-9B546995FE69}" dt="2024-03-18T18:26:57.667" v="176" actId="478"/>
          <ac:spMkLst>
            <pc:docMk/>
            <pc:sldMk cId="0" sldId="268"/>
            <ac:spMk id="351" creationId="{00000000-0000-0000-0000-000000000000}"/>
          </ac:spMkLst>
        </pc:spChg>
        <pc:spChg chg="mod">
          <ac:chgData name="Jennifer Masse" userId="67c15b6303ac2ce7" providerId="LiveId" clId="{36E09816-F85F-4B48-870C-9B546995FE69}" dt="2024-03-18T18:28:44.286" v="222" actId="21"/>
          <ac:spMkLst>
            <pc:docMk/>
            <pc:sldMk cId="0" sldId="268"/>
            <ac:spMk id="354" creationId="{00000000-0000-0000-0000-000000000000}"/>
          </ac:spMkLst>
        </pc:spChg>
        <pc:spChg chg="mod">
          <ac:chgData name="Jennifer Masse" userId="67c15b6303ac2ce7" providerId="LiveId" clId="{36E09816-F85F-4B48-870C-9B546995FE69}" dt="2024-03-18T18:29:39.549" v="228" actId="21"/>
          <ac:spMkLst>
            <pc:docMk/>
            <pc:sldMk cId="0" sldId="268"/>
            <ac:spMk id="356" creationId="{00000000-0000-0000-0000-000000000000}"/>
          </ac:spMkLst>
        </pc:spChg>
      </pc:sldChg>
      <pc:sldChg chg="addSp modSp new mod">
        <pc:chgData name="Jennifer Masse" userId="67c15b6303ac2ce7" providerId="LiveId" clId="{36E09816-F85F-4B48-870C-9B546995FE69}" dt="2024-03-18T18:37:11.381" v="339" actId="14861"/>
        <pc:sldMkLst>
          <pc:docMk/>
          <pc:sldMk cId="2586510323" sldId="271"/>
        </pc:sldMkLst>
        <pc:spChg chg="mod">
          <ac:chgData name="Jennifer Masse" userId="67c15b6303ac2ce7" providerId="LiveId" clId="{36E09816-F85F-4B48-870C-9B546995FE69}" dt="2024-03-18T18:28:30.075" v="221" actId="207"/>
          <ac:spMkLst>
            <pc:docMk/>
            <pc:sldMk cId="2586510323" sldId="271"/>
            <ac:spMk id="2" creationId="{97975935-8CBD-1B41-3D22-5892E9B0994D}"/>
          </ac:spMkLst>
        </pc:spChg>
        <pc:spChg chg="mod ord">
          <ac:chgData name="Jennifer Masse" userId="67c15b6303ac2ce7" providerId="LiveId" clId="{36E09816-F85F-4B48-870C-9B546995FE69}" dt="2024-03-18T18:35:20.186" v="312" actId="1076"/>
          <ac:spMkLst>
            <pc:docMk/>
            <pc:sldMk cId="2586510323" sldId="271"/>
            <ac:spMk id="3" creationId="{1E0B489A-4A13-49EF-486B-483404F25977}"/>
          </ac:spMkLst>
        </pc:spChg>
        <pc:spChg chg="mod ord">
          <ac:chgData name="Jennifer Masse" userId="67c15b6303ac2ce7" providerId="LiveId" clId="{36E09816-F85F-4B48-870C-9B546995FE69}" dt="2024-03-18T18:35:42.616" v="323" actId="1076"/>
          <ac:spMkLst>
            <pc:docMk/>
            <pc:sldMk cId="2586510323" sldId="271"/>
            <ac:spMk id="4" creationId="{B523FDC7-B9A4-0CC5-40FB-C0EB37370BCC}"/>
          </ac:spMkLst>
        </pc:spChg>
        <pc:picChg chg="add mod">
          <ac:chgData name="Jennifer Masse" userId="67c15b6303ac2ce7" providerId="LiveId" clId="{36E09816-F85F-4B48-870C-9B546995FE69}" dt="2024-03-18T18:37:11.381" v="339" actId="14861"/>
          <ac:picMkLst>
            <pc:docMk/>
            <pc:sldMk cId="2586510323" sldId="271"/>
            <ac:picMk id="6" creationId="{C42F2E89-777D-BDDA-20E3-A6B14AA6B24F}"/>
          </ac:picMkLst>
        </pc:picChg>
        <pc:picChg chg="add mod">
          <ac:chgData name="Jennifer Masse" userId="67c15b6303ac2ce7" providerId="LiveId" clId="{36E09816-F85F-4B48-870C-9B546995FE69}" dt="2024-03-18T18:37:04.246" v="338" actId="14861"/>
          <ac:picMkLst>
            <pc:docMk/>
            <pc:sldMk cId="2586510323" sldId="271"/>
            <ac:picMk id="8" creationId="{C7E5A320-BC4C-FD0D-016F-E241E1A0CE7F}"/>
          </ac:picMkLst>
        </pc:picChg>
      </pc:sldChg>
    </pc:docChg>
  </pc:docChgLst>
</pc:chgInfo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26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8.47383539403022E-2"/>
          <c:y val="0.18688151326736099"/>
          <c:w val="0.77101286374422395"/>
          <c:h val="0.614852438917593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B95-4DA2-8391-0F05E451A1CC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B95-4DA2-8391-0F05E451A1CC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B95-4DA2-8391-0F05E451A1CC}"/>
              </c:ext>
            </c:extLst>
          </c:dPt>
          <c:dLbls>
            <c:dLbl>
              <c:idx val="0"/>
              <c:layout>
                <c:manualLayout>
                  <c:x val="-0.16368523491329953"/>
                  <c:y val="-0.13844684805667468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4586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B95-4DA2-8391-0F05E451A1CC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B95-4DA2-8391-0F05E451A1CC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B95-4DA2-8391-0F05E451A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400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Operating</c:v>
                </c:pt>
                <c:pt idx="1">
                  <c:v>Reserve</c:v>
                </c:pt>
                <c:pt idx="2">
                  <c:v>Liabilities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65032</c:v>
                </c:pt>
                <c:pt idx="1">
                  <c:v>68034</c:v>
                </c:pt>
                <c:pt idx="2">
                  <c:v>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95-4DA2-8391-0F05E451A1C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8-DB95-4DA2-8391-0F05E451A1C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DB95-4DA2-8391-0F05E451A1CC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C-DB95-4DA2-8391-0F05E451A1CC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95-4DA2-8391-0F05E451A1CC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95-4DA2-8391-0F05E451A1CC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95-4DA2-8391-0F05E451A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Operating</c:v>
                </c:pt>
                <c:pt idx="1">
                  <c:v>Reserve</c:v>
                </c:pt>
                <c:pt idx="2">
                  <c:v>Liabilities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0.46</c:v>
                </c:pt>
                <c:pt idx="1">
                  <c:v>0.48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B95-4DA2-8391-0F05E451A1C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DB95-4DA2-8391-0F05E451A1CC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DB95-4DA2-8391-0F05E451A1C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3-DB95-4DA2-8391-0F05E451A1CC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95-4DA2-8391-0F05E451A1CC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95-4DA2-8391-0F05E451A1CC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95-4DA2-8391-0F05E451A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Operating</c:v>
                </c:pt>
                <c:pt idx="1">
                  <c:v>Reserve</c:v>
                </c:pt>
                <c:pt idx="2">
                  <c:v>Liabilities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4-DB95-4DA2-8391-0F05E451A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41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8.47383539403022E-2"/>
          <c:y val="0.18688151326736099"/>
          <c:w val="0.77101286374422395"/>
          <c:h val="0.614852438917593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AC9-4D51-A38B-D4D018F46AC0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AC9-4D51-A38B-D4D018F46AC0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AC9-4D51-A38B-D4D018F46AC0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AC9-4D51-A38B-D4D018F46AC0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AC9-4D51-A38B-D4D018F46AC0}"/>
              </c:ext>
            </c:extLst>
          </c:dPt>
          <c:dLbls>
            <c:dLbl>
              <c:idx val="0"/>
              <c:layout>
                <c:manualLayout>
                  <c:x val="-1.0850798037532621E-2"/>
                  <c:y val="-1.4642383557102602E-2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4586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AC9-4D51-A38B-D4D018F46AC0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AC9-4D51-A38B-D4D018F46AC0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AC9-4D51-A38B-D4D018F46AC0}"/>
                </c:ext>
              </c:extLst>
            </c:dLbl>
            <c:dLbl>
              <c:idx val="3"/>
              <c:layout>
                <c:manualLayout>
                  <c:x val="6.4504602586381354E-2"/>
                  <c:y val="5.2901403392452619E-2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AC9-4D51-A38B-D4D018F46AC0}"/>
                </c:ext>
              </c:extLst>
            </c:dLbl>
            <c:dLbl>
              <c:idx val="4"/>
              <c:layout>
                <c:manualLayout>
                  <c:x val="3.5452826106679505E-2"/>
                  <c:y val="-2.6800587930027167E-17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AC9-4D51-A38B-D4D018F46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400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48780</c:v>
                </c:pt>
                <c:pt idx="1">
                  <c:v>28038</c:v>
                </c:pt>
                <c:pt idx="2">
                  <c:v>47700</c:v>
                </c:pt>
                <c:pt idx="3">
                  <c:v>14617</c:v>
                </c:pt>
                <c:pt idx="4">
                  <c:v>16973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C9-4D51-A38B-D4D018F46AC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C-BAC9-4D51-A38B-D4D018F46AC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BAC9-4D51-A38B-D4D018F46AC0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0-BAC9-4D51-A38B-D4D018F46AC0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2-BAC9-4D51-A38B-D4D018F46AC0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4-BAC9-4D51-A38B-D4D018F46AC0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C9-4D51-A38B-D4D018F46AC0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C9-4D51-A38B-D4D018F46AC0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C9-4D51-A38B-D4D018F46AC0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AC9-4D51-A38B-D4D018F46AC0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AC9-4D51-A38B-D4D018F46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49</c:v>
                </c:pt>
                <c:pt idx="1">
                  <c:v>28</c:v>
                </c:pt>
                <c:pt idx="2">
                  <c:v>47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AC9-4D51-A38B-D4D018F46AC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BAC9-4D51-A38B-D4D018F46AC0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BAC9-4D51-A38B-D4D018F46AC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B-BAC9-4D51-A38B-D4D018F46AC0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D-BAC9-4D51-A38B-D4D018F46AC0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F-BAC9-4D51-A38B-D4D018F46AC0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AC9-4D51-A38B-D4D018F46AC0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AC9-4D51-A38B-D4D018F46AC0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AC9-4D51-A38B-D4D018F46AC0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AC9-4D51-A38B-D4D018F46AC0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AC9-4D51-A38B-D4D018F46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20-BAC9-4D51-A38B-D4D018F46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26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10016169439066197"/>
          <c:y val="0.20544059622972377"/>
          <c:w val="0.75118269384242764"/>
          <c:h val="0.59938647766574116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706-4A65-8530-089F3F193477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706-4A65-8530-089F3F193477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706-4A65-8530-089F3F193477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706-4A65-8530-089F3F193477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F706-4A65-8530-089F3F193477}"/>
              </c:ext>
            </c:extLst>
          </c:dPt>
          <c:dLbls>
            <c:dLbl>
              <c:idx val="0"/>
              <c:layout>
                <c:manualLayout>
                  <c:x val="-5.8841664411272802E-2"/>
                  <c:y val="0.36394734278337959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4586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706-4A65-8530-089F3F193477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706-4A65-8530-089F3F193477}"/>
                </c:ext>
              </c:extLst>
            </c:dLbl>
            <c:dLbl>
              <c:idx val="2"/>
              <c:layout>
                <c:manualLayout>
                  <c:x val="1.5762774203845954E-2"/>
                  <c:y val="-0.12157606313020605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706-4A65-8530-089F3F193477}"/>
                </c:ext>
              </c:extLst>
            </c:dLbl>
            <c:dLbl>
              <c:idx val="3"/>
              <c:layout>
                <c:manualLayout>
                  <c:x val="0.10005100659962939"/>
                  <c:y val="4.2243655316868821E-2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706-4A65-8530-089F3F193477}"/>
                </c:ext>
              </c:extLst>
            </c:dLbl>
            <c:dLbl>
              <c:idx val="4"/>
              <c:layout>
                <c:manualLayout>
                  <c:x val="0.15195126267357853"/>
                  <c:y val="-7.0015587705197528E-3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706-4A65-8530-089F3F1934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340000" wrap="none"/>
              <a:lstStyle/>
              <a:p>
                <a:pPr>
                  <a:defRPr sz="1400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50530</c:v>
                </c:pt>
                <c:pt idx="1">
                  <c:v>22378</c:v>
                </c:pt>
                <c:pt idx="2">
                  <c:v>10800</c:v>
                </c:pt>
                <c:pt idx="3">
                  <c:v>15740</c:v>
                </c:pt>
                <c:pt idx="4">
                  <c:v>8550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06-4A65-8530-089F3F19347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C-F706-4A65-8530-089F3F19347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F706-4A65-8530-089F3F193477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0-F706-4A65-8530-089F3F193477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2-F706-4A65-8530-089F3F193477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4-F706-4A65-8530-089F3F193477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06-4A65-8530-089F3F193477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06-4A65-8530-089F3F193477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06-4A65-8530-089F3F193477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06-4A65-8530-089F3F193477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06-4A65-8530-089F3F1934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51</c:v>
                </c:pt>
                <c:pt idx="1">
                  <c:v>22</c:v>
                </c:pt>
                <c:pt idx="2">
                  <c:v>11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706-4A65-8530-089F3F193477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F706-4A65-8530-089F3F193477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F706-4A65-8530-089F3F19347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B-F706-4A65-8530-089F3F193477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D-F706-4A65-8530-089F3F193477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F-F706-4A65-8530-089F3F193477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06-4A65-8530-089F3F193477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706-4A65-8530-089F3F193477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706-4A65-8530-089F3F193477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706-4A65-8530-089F3F193477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706-4A65-8530-089F3F1934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20-F706-4A65-8530-089F3F193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3.6624126468608386E-3"/>
          <c:y val="0.77134200399434949"/>
          <c:w val="0.21738587397739301"/>
          <c:h val="0.22674724119810799"/>
        </c:manualLayout>
      </c:layout>
      <c:overlay val="0"/>
      <c:spPr>
        <a:solidFill>
          <a:srgbClr val="D9D9D9"/>
        </a:solidFill>
        <a:ln w="0">
          <a:solidFill>
            <a:srgbClr val="000000"/>
          </a:solidFill>
        </a:ln>
      </c:spPr>
      <c:txPr>
        <a:bodyPr/>
        <a:lstStyle/>
        <a:p>
          <a:pPr>
            <a:defRPr sz="1000" b="0" strike="noStrike" spc="-1">
              <a:latin typeface="Arial"/>
            </a:defRPr>
          </a:pPr>
          <a:endParaRPr lang="en-US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1"/>
      <c:rotY val="25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B3B3B3"/>
          </a:solidFill>
        </a:ln>
      </c:spPr>
    </c:sideWall>
    <c:backWall>
      <c:thickness val="0"/>
      <c:spPr>
        <a:noFill/>
        <a:ln w="0">
          <a:solidFill>
            <a:srgbClr val="B3B3B3"/>
          </a:solidFill>
        </a:ln>
      </c:spPr>
    </c:backWall>
    <c:plotArea>
      <c:layout>
        <c:manualLayout>
          <c:layoutTarget val="inner"/>
          <c:xMode val="edge"/>
          <c:yMode val="edge"/>
          <c:x val="8.4725400457665898E-2"/>
          <c:y val="0.18688151326736099"/>
          <c:w val="0.77105263157894699"/>
          <c:h val="0.6148524389175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C6-4B01-B3AE-498262E31DE4}"/>
              </c:ext>
            </c:extLst>
          </c:dPt>
          <c:dPt>
            <c:idx val="1"/>
            <c:invertIfNegative val="0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3C6-4B01-B3AE-498262E31DE4}"/>
              </c:ext>
            </c:extLst>
          </c:dPt>
          <c:dPt>
            <c:idx val="2"/>
            <c:invertIfNegative val="0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E3C6-4B01-B3AE-498262E31DE4}"/>
              </c:ext>
            </c:extLst>
          </c:dPt>
          <c:dPt>
            <c:idx val="3"/>
            <c:invertIfNegative val="0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E3C6-4B01-B3AE-498262E31DE4}"/>
              </c:ext>
            </c:extLst>
          </c:dPt>
          <c:dPt>
            <c:idx val="4"/>
            <c:invertIfNegative val="0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E3C6-4B01-B3AE-498262E31DE4}"/>
              </c:ext>
            </c:extLst>
          </c:dPt>
          <c:dLbls>
            <c:dLbl>
              <c:idx val="0"/>
              <c:layout>
                <c:manualLayout>
                  <c:x val="-2.0429567858337798E-3"/>
                  <c:y val="9.3898084089869699E-4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4586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3C6-4B01-B3AE-498262E31DE4}"/>
                </c:ext>
              </c:extLst>
            </c:dLbl>
            <c:dLbl>
              <c:idx val="1"/>
              <c:layout>
                <c:manualLayout>
                  <c:x val="0.146326538491236"/>
                  <c:y val="9.2438528378628194E-3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3C6-4B01-B3AE-498262E31DE4}"/>
                </c:ext>
              </c:extLst>
            </c:dLbl>
            <c:dLbl>
              <c:idx val="2"/>
              <c:layout>
                <c:manualLayout>
                  <c:x val="0.131204154119373"/>
                  <c:y val="1.3622519971587301E-4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3C6-4B01-B3AE-498262E31DE4}"/>
                </c:ext>
              </c:extLst>
            </c:dLbl>
            <c:dLbl>
              <c:idx val="3"/>
              <c:layout>
                <c:manualLayout>
                  <c:x val="0.108312903765475"/>
                  <c:y val="-7.5167119128937204E-3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3C6-4B01-B3AE-498262E31DE4}"/>
                </c:ext>
              </c:extLst>
            </c:dLbl>
            <c:dLbl>
              <c:idx val="4"/>
              <c:layout>
                <c:manualLayout>
                  <c:x val="8.9599902195454606E-2"/>
                  <c:y val="-1.21726946317541E-2"/>
                </c:manualLayout>
              </c:layout>
              <c:spPr/>
              <c:txPr>
                <a:bodyPr wrap="non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3C6-4B01-B3AE-498262E31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400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84</c:v>
                </c:pt>
                <c:pt idx="1">
                  <c:v>37</c:v>
                </c:pt>
                <c:pt idx="2">
                  <c:v>18</c:v>
                </c:pt>
                <c:pt idx="3">
                  <c:v>26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C6-4B01-B3AE-498262E31DE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C-E3C6-4B01-B3AE-498262E31D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3C6-4B01-B3AE-498262E31DE4}"/>
              </c:ext>
            </c:extLst>
          </c:dPt>
          <c:dPt>
            <c:idx val="2"/>
            <c:invertIfNegative val="0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0-E3C6-4B01-B3AE-498262E31DE4}"/>
              </c:ext>
            </c:extLst>
          </c:dPt>
          <c:dPt>
            <c:idx val="3"/>
            <c:invertIfNegative val="0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2-E3C6-4B01-B3AE-498262E31DE4}"/>
              </c:ext>
            </c:extLst>
          </c:dPt>
          <c:dPt>
            <c:idx val="4"/>
            <c:invertIfNegative val="0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4-E3C6-4B01-B3AE-498262E31DE4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C6-4B01-B3AE-498262E31DE4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C6-4B01-B3AE-498262E31DE4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C6-4B01-B3AE-498262E31DE4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C6-4B01-B3AE-498262E31DE4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3C6-4B01-B3AE-498262E31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E3C6-4B01-B3AE-498262E31DE4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E3C6-4B01-B3AE-498262E31DE4}"/>
              </c:ext>
            </c:extLst>
          </c:dPt>
          <c:dPt>
            <c:idx val="1"/>
            <c:invertIfNegative val="0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E3C6-4B01-B3AE-498262E31D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E3C6-4B01-B3AE-498262E31DE4}"/>
              </c:ext>
            </c:extLst>
          </c:dPt>
          <c:dPt>
            <c:idx val="3"/>
            <c:invertIfNegative val="0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D-E3C6-4B01-B3AE-498262E31DE4}"/>
              </c:ext>
            </c:extLst>
          </c:dPt>
          <c:dPt>
            <c:idx val="4"/>
            <c:invertIfNegative val="0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F-E3C6-4B01-B3AE-498262E31DE4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C6-4B01-B3AE-498262E31DE4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C6-4B01-B3AE-498262E31DE4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C6-4B01-B3AE-498262E31DE4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3C6-4B01-B3AE-498262E31DE4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3C6-4B01-B3AE-498262E31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Contracted</c:v>
                </c:pt>
                <c:pt idx="1">
                  <c:v>Utilities</c:v>
                </c:pt>
                <c:pt idx="2">
                  <c:v>Reserves</c:v>
                </c:pt>
                <c:pt idx="3">
                  <c:v>Insurance &amp; Admin</c:v>
                </c:pt>
                <c:pt idx="4">
                  <c:v>Repairs &amp; Maint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20-E3C6-4B01-B3AE-498262E31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87804560"/>
        <c:axId val="43475053"/>
        <c:axId val="0"/>
      </c:bar3DChart>
      <c:catAx>
        <c:axId val="8780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43475053"/>
        <c:crossesAt val="0"/>
        <c:auto val="1"/>
        <c:lblAlgn val="ctr"/>
        <c:lblOffset val="100"/>
        <c:noMultiLvlLbl val="0"/>
      </c:catAx>
      <c:valAx>
        <c:axId val="43475053"/>
        <c:scaling>
          <c:orientation val="minMax"/>
        </c:scaling>
        <c:delete val="0"/>
        <c:axPos val="b"/>
        <c:majorGridlines>
          <c:spPr>
            <a:ln w="0">
              <a:solidFill>
                <a:srgbClr val="B3B3B3"/>
              </a:solidFill>
            </a:ln>
          </c:spPr>
        </c:majorGridlines>
        <c:minorGridlines>
          <c:spPr>
            <a:ln w="0">
              <a:solidFill>
                <a:srgbClr val="DDDDDD"/>
              </a:solidFill>
            </a:ln>
          </c:spPr>
        </c:min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8780456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73" name="PlaceHolder 4"/>
          <p:cNvSpPr>
            <a:spLocks noGrp="1"/>
          </p:cNvSpPr>
          <p:nvPr>
            <p:ph type="dt" idx="1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74" name="PlaceHolder 5"/>
          <p:cNvSpPr>
            <a:spLocks noGrp="1"/>
          </p:cNvSpPr>
          <p:nvPr>
            <p:ph type="ftr" idx="2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75" name="PlaceHolder 6"/>
          <p:cNvSpPr>
            <a:spLocks noGrp="1"/>
          </p:cNvSpPr>
          <p:nvPr>
            <p:ph type="sldNum" idx="2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4C6796B-64E9-4972-B698-5F1397239B6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C1B1CB-1769-43C0-A05E-48F9FF26DEB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A09F9EC-B8C8-498F-B78C-863EB3CBA523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550740-FE8D-4C39-8063-EC0EDAE3324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BA2C3A5-8154-46E3-9C34-16DFA5825AC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88EE05-3EE6-432C-B414-5A70B9A4703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58ACCA-9788-4966-ADE3-2031228FE9B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4C355DD-2E06-408A-832D-908ED06FBE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B183C4-125D-4FB8-BD7F-D8A1734E1A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C83523-C6E3-493E-84E7-4AF6D31B5E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9B171A2-C9A6-443E-B65B-0D6DB6D8956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597EB6-D11D-4127-92EA-D8E224B4DDB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76000" y="729720"/>
            <a:ext cx="11028600" cy="45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6DB87A-84DC-4FC6-A4F9-9B812C58731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2577EC-ECE7-43B5-92CC-919D75876A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9EFC13-3E5A-402E-B89B-19F23EDD45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1DFB81-7B31-42CE-A1DD-F926DBD6E1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ABEF0B-92DB-463B-941A-443669E5D3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2F07823-2730-4CF5-BA47-DEA98EC66D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4D0455D-CD8B-42B7-9F7E-34453748CD1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6813CCA-EC37-4681-AF1F-C0788437134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916D7A0-FB7A-44E2-BD32-F738ED9192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58EF353-08E0-4FCB-ABC2-AC1714005AC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79E2B88-9BA0-4B3A-81B0-53179F4E62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0E0AC8B-BDAF-4BA2-AD63-0B904E38061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F489E02-1D6C-4550-936A-1CFE65E264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8200C4-11AF-4BB9-8016-6F74189A32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576000" y="729720"/>
            <a:ext cx="11028600" cy="45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E63109B-22A4-4327-9D37-57EC5BD9843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BBA02B0-A66B-4B0E-B2C4-211D8718426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A269DBD-9E8E-4EA8-A56A-3D58C8200AC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EB616BC-C990-4EEF-A2BC-488BE48890F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FF0625E-5F66-4277-9E24-1512F622971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06531AC-E557-450E-827D-0DCD97B5C3A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96EAC20-2A38-4FFE-9D60-3B847DBC8CA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08F9A14-8F2F-4DE4-9178-9CB342A5F1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8B98F95-9AC5-4BC6-BD6C-0330AD2081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957605C-D42A-48B7-BFF4-0059A139984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E3B602-19C3-484E-80BD-2B7D0A8D1D1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79E44EB-457F-4042-B2D4-A0D667AC66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567A55F-AC34-4894-A038-BF6B510D7A3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576000" y="729720"/>
            <a:ext cx="11028600" cy="45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5C43F0F-4A11-4852-8371-38285DDC2F3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7D02EEE-C478-43DC-9B59-9C29A59C67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CE29A4F-09D8-40F6-8A53-B34AF7BD84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6E16D43-0C26-45AE-8F01-99A3E5904C6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BE9F278-34D4-4596-8AD7-C41D291BD0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3568B4E-CB30-4B63-A7C9-FCD6FFA6F35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EBA2F4D-F030-4947-A054-009F569C5DC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DB35688-6E5B-465B-8C68-D3571B72B2B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8B7837-C4AB-45E1-AAE5-D4BF3A8D515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6C1957B-E79A-4337-9EB7-B0638789DA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15104ED-86F8-4B31-A52E-3C7FEC9AE4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DE7D1FB-A5AE-4F3C-9F8A-019467CE77E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D1736EC-63E9-4613-8A41-63B6C999183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576000" y="729720"/>
            <a:ext cx="11028600" cy="45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7CC8745-D306-421F-B4BF-7EC5FF12198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8EBCC06-15FE-4E09-9E81-6AA905301BD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5D98311-15C6-4A81-9564-498B27B8A5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2E8E457-9CDF-4816-A277-8D535E483F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4B7ECB9-5C33-45F1-A579-5D6E488401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5973CBF-57D1-48CC-ABCD-26D056FF8BA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76000" y="729720"/>
            <a:ext cx="11028600" cy="45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7477C2-5101-4AE6-847F-9DB1E675D3D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DE57EF6-DF73-4648-A82C-4557E88C416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F083193-CD97-4C76-AA2D-95E1EFE98F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338A8BD-10B6-4397-B670-C7283A7661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F9D10CF-DB44-4460-8781-4553AB85D6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6B44DAB-7B38-4171-8603-D94F83AED6B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B84399B-7AA3-472D-B782-87A50D2A5D2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576000" y="729720"/>
            <a:ext cx="11028600" cy="45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F49FFC4-1A89-48DC-AEA7-99B647307E6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66BDE6C-A756-4C66-9E26-483216FE78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9D6FF82-D595-4934-8B0D-3FE367E45E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8FA5F27-0465-4367-A4B3-FFFFBF64BB6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1A9CBF-EEBE-41D3-96D6-7D9FFFC241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39F1096-E647-4CDF-B0C1-B8866A25B8A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4A5BB4B-AFB5-43CF-99D1-2333E575B57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E323914-AF0C-4DEE-80B2-90204F0120C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CC053D-F1C0-4867-A44E-8BA906F87FE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8E661B-9DEB-4FE6-B733-1F8732384F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Rectangle 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Rectangle 10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Rectangle 6"/>
          <p:cNvSpPr/>
          <p:nvPr/>
        </p:nvSpPr>
        <p:spPr>
          <a:xfrm>
            <a:off x="446400" y="3085920"/>
            <a:ext cx="11261880" cy="3303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ftr" idx="1"/>
          </p:nvPr>
        </p:nvSpPr>
        <p:spPr>
          <a:xfrm>
            <a:off x="581040" y="5951880"/>
            <a:ext cx="6915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2"/>
          </p:nvPr>
        </p:nvSpPr>
        <p:spPr>
          <a:xfrm>
            <a:off x="10558440" y="5956200"/>
            <a:ext cx="10152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0" strike="noStrike" spc="-1">
                <a:solidFill>
                  <a:schemeClr val="accent1">
                    <a:lumMod val="75000"/>
                    <a:lumOff val="25000"/>
                  </a:schemeClr>
                </a:solidFill>
                <a:latin typeface="Gill Sans MT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336ED6B-BCDF-4C74-949F-7BF0337E1C3B}" type="slidenum">
              <a:rPr lang="en-US" sz="900" b="0" strike="noStrike" spc="-1">
                <a:solidFill>
                  <a:schemeClr val="accent1">
                    <a:lumMod val="75000"/>
                    <a:lumOff val="25000"/>
                  </a:schemeClr>
                </a:solidFill>
                <a:latin typeface="Gill Sans MT"/>
                <a:ea typeface="DejaVu San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dt" idx="3"/>
          </p:nvPr>
        </p:nvSpPr>
        <p:spPr>
          <a:xfrm>
            <a:off x="7606080" y="595620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Rectangle 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Rectangle 10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Rectangle 6"/>
          <p:cNvSpPr/>
          <p:nvPr/>
        </p:nvSpPr>
        <p:spPr>
          <a:xfrm>
            <a:off x="440280" y="614520"/>
            <a:ext cx="11308320" cy="1188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ftr" idx="4"/>
          </p:nvPr>
        </p:nvSpPr>
        <p:spPr>
          <a:xfrm>
            <a:off x="581040" y="5951880"/>
            <a:ext cx="6915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5"/>
          </p:nvPr>
        </p:nvSpPr>
        <p:spPr>
          <a:xfrm>
            <a:off x="10558440" y="5956200"/>
            <a:ext cx="1051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ECEE746-8F58-43AA-8C72-622B9C37CCEE}" type="slidenum">
              <a: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6"/>
          </p:nvPr>
        </p:nvSpPr>
        <p:spPr>
          <a:xfrm>
            <a:off x="7606080" y="595620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Rectangle 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Rectangle 10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Rectangle 7"/>
          <p:cNvSpPr/>
          <p:nvPr/>
        </p:nvSpPr>
        <p:spPr>
          <a:xfrm>
            <a:off x="446040" y="606600"/>
            <a:ext cx="11298960" cy="1257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ftr" idx="7"/>
          </p:nvPr>
        </p:nvSpPr>
        <p:spPr>
          <a:xfrm>
            <a:off x="581040" y="5951880"/>
            <a:ext cx="6915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8"/>
          </p:nvPr>
        </p:nvSpPr>
        <p:spPr>
          <a:xfrm>
            <a:off x="10558440" y="5956200"/>
            <a:ext cx="1051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02010A7-FF14-47F1-B033-2A61F3DDEF67}" type="slidenum">
              <a: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dt" idx="9"/>
          </p:nvPr>
        </p:nvSpPr>
        <p:spPr>
          <a:xfrm>
            <a:off x="7606080" y="595620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8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7" name="Rectangle 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8" name="Rectangle 10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Rectangle 6"/>
          <p:cNvSpPr/>
          <p:nvPr/>
        </p:nvSpPr>
        <p:spPr>
          <a:xfrm>
            <a:off x="440280" y="614520"/>
            <a:ext cx="11308320" cy="1188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" name="PlaceHolder 1"/>
          <p:cNvSpPr>
            <a:spLocks noGrp="1"/>
          </p:cNvSpPr>
          <p:nvPr>
            <p:ph type="ftr" idx="10"/>
          </p:nvPr>
        </p:nvSpPr>
        <p:spPr>
          <a:xfrm>
            <a:off x="581040" y="5951880"/>
            <a:ext cx="6915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ldNum" idx="11"/>
          </p:nvPr>
        </p:nvSpPr>
        <p:spPr>
          <a:xfrm>
            <a:off x="10558440" y="5956200"/>
            <a:ext cx="1051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FF5744A-9B6D-4232-A425-39EB7D179ACD}" type="slidenum">
              <a: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dt" idx="12"/>
          </p:nvPr>
        </p:nvSpPr>
        <p:spPr>
          <a:xfrm>
            <a:off x="7606080" y="595620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8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Rectangle 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Rectangle 10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" name="PlaceHolder 1"/>
          <p:cNvSpPr>
            <a:spLocks noGrp="1"/>
          </p:cNvSpPr>
          <p:nvPr>
            <p:ph type="ftr" idx="13"/>
          </p:nvPr>
        </p:nvSpPr>
        <p:spPr>
          <a:xfrm>
            <a:off x="581040" y="5951880"/>
            <a:ext cx="6915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Num" idx="14"/>
          </p:nvPr>
        </p:nvSpPr>
        <p:spPr>
          <a:xfrm>
            <a:off x="10558440" y="5956200"/>
            <a:ext cx="1051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898598F-12AD-4EE6-9CC7-6C4B9BB1E3D2}" type="slidenum">
              <a: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dt" idx="15"/>
          </p:nvPr>
        </p:nvSpPr>
        <p:spPr>
          <a:xfrm>
            <a:off x="7606080" y="595620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8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Rectangle 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" name="Rectangle 10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8" name="Rectangle 6"/>
          <p:cNvSpPr/>
          <p:nvPr/>
        </p:nvSpPr>
        <p:spPr>
          <a:xfrm>
            <a:off x="440640" y="606600"/>
            <a:ext cx="11298960" cy="1257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ftr" idx="16"/>
          </p:nvPr>
        </p:nvSpPr>
        <p:spPr>
          <a:xfrm>
            <a:off x="581040" y="5951880"/>
            <a:ext cx="6915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17"/>
          </p:nvPr>
        </p:nvSpPr>
        <p:spPr>
          <a:xfrm>
            <a:off x="10558440" y="5956200"/>
            <a:ext cx="1051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66F6EE-B914-49C9-AD5F-FE560EF2229C}" type="slidenum">
              <a:rPr lang="en-US" sz="900" b="0" strike="noStrike" spc="-1">
                <a:solidFill>
                  <a:schemeClr val="accent2"/>
                </a:solidFill>
                <a:latin typeface="Gill Sans MT"/>
                <a:ea typeface="DejaVu San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dt" idx="18"/>
          </p:nvPr>
        </p:nvSpPr>
        <p:spPr>
          <a:xfrm>
            <a:off x="7606080" y="595620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8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46400" y="1552320"/>
            <a:ext cx="7230600" cy="36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0" strike="noStrike" cap="all" spc="-1" dirty="0">
                <a:solidFill>
                  <a:srgbClr val="3D3D3D"/>
                </a:solidFill>
                <a:latin typeface="Gill Sans MT"/>
                <a:ea typeface="DejaVu Sans"/>
              </a:rPr>
              <a:t>Porchers Preserve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8174160" y="1552320"/>
            <a:ext cx="3521160" cy="36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228600" indent="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3600" b="0" strike="noStrike" cap="all" spc="-1" dirty="0">
                <a:solidFill>
                  <a:schemeClr val="accent2"/>
                </a:solidFill>
                <a:latin typeface="Gill Sans MT"/>
                <a:ea typeface="DejaVu Sans"/>
              </a:rPr>
              <a:t>ANNUAL MEETING </a:t>
            </a:r>
            <a:endParaRPr lang="en-US" sz="3600" b="0" strike="noStrike" spc="-1" dirty="0"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2800" b="0" strike="noStrike" cap="all" spc="-1" dirty="0">
                <a:solidFill>
                  <a:schemeClr val="accent2"/>
                </a:solidFill>
                <a:latin typeface="Gill Sans MT"/>
                <a:ea typeface="DejaVu Sans"/>
              </a:rPr>
              <a:t>March 21, 2024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79" name="Rectangle 10"/>
          <p:cNvSpPr/>
          <p:nvPr/>
        </p:nvSpPr>
        <p:spPr>
          <a:xfrm>
            <a:off x="446400" y="457200"/>
            <a:ext cx="7578360" cy="64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0" name="Rectangle 12"/>
          <p:cNvSpPr/>
          <p:nvPr/>
        </p:nvSpPr>
        <p:spPr>
          <a:xfrm>
            <a:off x="8129880" y="453600"/>
            <a:ext cx="3614400" cy="6440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1" name="Rectangle 14"/>
          <p:cNvSpPr/>
          <p:nvPr/>
        </p:nvSpPr>
        <p:spPr>
          <a:xfrm>
            <a:off x="446400" y="5707800"/>
            <a:ext cx="1129284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2" name="TextBox 3"/>
          <p:cNvSpPr/>
          <p:nvPr/>
        </p:nvSpPr>
        <p:spPr>
          <a:xfrm>
            <a:off x="1376280" y="3630960"/>
            <a:ext cx="59029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porcherspreserveinfo.</a:t>
            </a:r>
            <a:r>
              <a:rPr lang="en-US" sz="3600" i="1" spc="-1" dirty="0">
                <a:solidFill>
                  <a:srgbClr val="000000"/>
                </a:solidFill>
                <a:latin typeface="Gill Sans MT"/>
                <a:ea typeface="DejaVu Sans"/>
              </a:rPr>
              <a:t>net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8600" cy="10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 dirty="0">
                <a:solidFill>
                  <a:srgbClr val="FFFFFF"/>
                </a:solidFill>
                <a:latin typeface="Gill Sans MT"/>
                <a:ea typeface="Microsoft YaHei"/>
              </a:rPr>
              <a:t>2023 Financial - Actuals  Expenses     $137,105</a:t>
            </a:r>
            <a:br>
              <a:rPr sz="2800" dirty="0"/>
            </a:br>
            <a:r>
              <a:rPr lang="en-US" sz="1600" b="0" strike="noStrike" cap="all" spc="-1" dirty="0">
                <a:solidFill>
                  <a:srgbClr val="FFFFFF"/>
                </a:solidFill>
                <a:latin typeface="Gill Sans MT"/>
                <a:ea typeface="DejaVu Sans"/>
              </a:rPr>
              <a:t>(as of 12/31/23)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5943960" y="2188080"/>
            <a:ext cx="5943240" cy="410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Contracted Services:	$48,780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Utilities			$28,038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Reserve  Transfer:	$19,055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Reserve Expense		$28,686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Insurance &amp; Admin:	$14,627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Repairs &amp; </a:t>
            </a:r>
            <a:r>
              <a:rPr lang="en-US" sz="2400" b="1" strike="noStrike" spc="-1" dirty="0" err="1">
                <a:solidFill>
                  <a:srgbClr val="3D3D3D"/>
                </a:solidFill>
                <a:latin typeface="Gill Sans MT"/>
                <a:ea typeface="DejaVu Sans"/>
              </a:rPr>
              <a:t>Maint</a:t>
            </a: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. :	$16,973			</a:t>
            </a:r>
            <a:r>
              <a:rPr lang="en-US" sz="22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					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8" name="Chart 338"/>
          <p:cNvGraphicFramePr/>
          <p:nvPr>
            <p:extLst>
              <p:ext uri="{D42A27DB-BD31-4B8C-83A1-F6EECF244321}">
                <p14:modId xmlns:p14="http://schemas.microsoft.com/office/powerpoint/2010/main" val="3211943647"/>
              </p:ext>
            </p:extLst>
          </p:nvPr>
        </p:nvGraphicFramePr>
        <p:xfrm>
          <a:off x="237960" y="1748880"/>
          <a:ext cx="5731560" cy="434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8600" cy="10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2024 Budget Review – Expenses   Total - $108,000</a:t>
            </a:r>
            <a:br>
              <a:rPr sz="2800"/>
            </a:b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965560" y="2272680"/>
            <a:ext cx="5943240" cy="410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Contracted Services:	$50,530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Utilities			$22,378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Reserve  Transfer:	$10,800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Insurance &amp; Admin:	$15,740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Repairs &amp; </a:t>
            </a:r>
            <a:r>
              <a:rPr lang="en-US" sz="2400" b="1" strike="noStrike" spc="-1" dirty="0" err="1">
                <a:solidFill>
                  <a:srgbClr val="3D3D3D"/>
                </a:solidFill>
                <a:latin typeface="Gill Sans MT"/>
                <a:ea typeface="DejaVu Sans"/>
              </a:rPr>
              <a:t>Maint</a:t>
            </a: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. :	 $ 8,550				</a:t>
            </a:r>
            <a:r>
              <a:rPr lang="en-US" sz="22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					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1" name="Chart 341"/>
          <p:cNvGraphicFramePr/>
          <p:nvPr>
            <p:extLst>
              <p:ext uri="{D42A27DB-BD31-4B8C-83A1-F6EECF244321}">
                <p14:modId xmlns:p14="http://schemas.microsoft.com/office/powerpoint/2010/main" val="1445222365"/>
              </p:ext>
            </p:extLst>
          </p:nvPr>
        </p:nvGraphicFramePr>
        <p:xfrm>
          <a:off x="254520" y="1830960"/>
          <a:ext cx="5763960" cy="41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8600" cy="10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2024 Budget Review – Expenses   Unit Cost - $180.00</a:t>
            </a:r>
            <a:br>
              <a:rPr sz="2800"/>
            </a:b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610120" y="2288520"/>
            <a:ext cx="5943240" cy="410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Contracted Services:	$84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Utilities			$37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Reserve  Transfer:	$18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Insurance &amp; Admin:	$26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Repairs &amp; </a:t>
            </a:r>
            <a:r>
              <a:rPr lang="en-US" sz="2400" b="1" strike="noStrike" spc="-1" dirty="0" err="1">
                <a:solidFill>
                  <a:srgbClr val="3D3D3D"/>
                </a:solidFill>
                <a:latin typeface="Gill Sans MT"/>
                <a:ea typeface="DejaVu Sans"/>
              </a:rPr>
              <a:t>Maint</a:t>
            </a: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. :	$15				</a:t>
            </a:r>
            <a:r>
              <a:rPr lang="en-US" sz="22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					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4" name="Chart 344"/>
          <p:cNvGraphicFramePr/>
          <p:nvPr/>
        </p:nvGraphicFramePr>
        <p:xfrm>
          <a:off x="184320" y="2286000"/>
          <a:ext cx="6292440" cy="411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5" name="Picture 345"/>
          <p:cNvPicPr/>
          <p:nvPr/>
        </p:nvPicPr>
        <p:blipFill>
          <a:blip r:embed="rId3"/>
          <a:srcRect l="8330" r="8330"/>
          <a:stretch/>
        </p:blipFill>
        <p:spPr>
          <a:xfrm>
            <a:off x="1981200" y="2034960"/>
            <a:ext cx="2473600" cy="101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5935-8CBD-1B41-3D22-5892E9B0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strike="noStrike" cap="all" spc="-1" dirty="0">
                <a:solidFill>
                  <a:schemeClr val="bg1"/>
                </a:solidFill>
                <a:latin typeface="Gill Sans MT"/>
                <a:ea typeface="DejaVu Sans"/>
              </a:rPr>
              <a:t>in the coming weeks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tars-and-stripes paper fans">
            <a:extLst>
              <a:ext uri="{FF2B5EF4-FFF2-40B4-BE49-F238E27FC236}">
                <a16:creationId xmlns:a16="http://schemas.microsoft.com/office/drawing/2014/main" id="{C42F2E89-777D-BDDA-20E3-A6B14AA6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0" y="2597254"/>
            <a:ext cx="4817722" cy="3211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hild climbing on playground">
            <a:extLst>
              <a:ext uri="{FF2B5EF4-FFF2-40B4-BE49-F238E27FC236}">
                <a16:creationId xmlns:a16="http://schemas.microsoft.com/office/drawing/2014/main" id="{C7E5A320-BC4C-FD0D-016F-E241E1A0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00" y="2597254"/>
            <a:ext cx="4882500" cy="3242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3FDC7-B9A4-0CC5-40FB-C0EB37370BC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37720" y="2597254"/>
            <a:ext cx="5354280" cy="1336040"/>
          </a:xfrm>
        </p:spPr>
        <p:txBody>
          <a:bodyPr/>
          <a:lstStyle/>
          <a:p>
            <a:endParaRPr lang="en-US" sz="2800" b="0" strike="noStrike" spc="-1" dirty="0">
              <a:latin typeface="Arial"/>
            </a:endParaRPr>
          </a:p>
          <a:p>
            <a:pPr marL="0" indent="0">
              <a:buNone/>
            </a:pPr>
            <a:r>
              <a:rPr lang="en-US" sz="2800" b="0" strike="noStrike" spc="-1" dirty="0">
                <a:latin typeface="Arial"/>
              </a:rPr>
              <a:t>Playground </a:t>
            </a:r>
            <a:r>
              <a:rPr lang="en-US" sz="2800" spc="-1" dirty="0">
                <a:latin typeface="Arial"/>
              </a:rPr>
              <a:t>R</a:t>
            </a:r>
            <a:r>
              <a:rPr lang="en-US" sz="2800" b="0" strike="noStrike" spc="-1" dirty="0">
                <a:latin typeface="Arial"/>
              </a:rPr>
              <a:t>elocation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489A-4A13-49EF-486B-483404F2597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169941" y="4203161"/>
            <a:ext cx="3972680" cy="1064306"/>
          </a:xfrm>
        </p:spPr>
        <p:txBody>
          <a:bodyPr/>
          <a:lstStyle/>
          <a:p>
            <a:pPr marL="0" indent="0">
              <a:buNone/>
            </a:pPr>
            <a:r>
              <a:rPr lang="en-US" sz="2800" b="0" strike="noStrike" spc="-1" dirty="0">
                <a:latin typeface="Arial"/>
                <a:ea typeface="DejaVu Sans"/>
              </a:rPr>
              <a:t>Board Member Election </a:t>
            </a:r>
            <a:endParaRPr lang="en-US" sz="2800" b="0" strike="noStrike" spc="-1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23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58" name="Rectangle 25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59" name="Rectangle 27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0" name="Rectangle 29"/>
          <p:cNvSpPr/>
          <p:nvPr/>
        </p:nvSpPr>
        <p:spPr>
          <a:xfrm>
            <a:off x="446400" y="3085920"/>
            <a:ext cx="11261880" cy="3303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1" name="Rectangle 3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62" name="Picture 4" descr="Close-up of burning grill briquettes"/>
          <p:cNvPicPr/>
          <p:nvPr/>
        </p:nvPicPr>
        <p:blipFill>
          <a:blip r:embed="rId3"/>
          <a:srcRect l="9087" t="18715" b="4668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63" name="Rectangle 33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4" name="Rectangle 35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rgbClr val="4F2D3A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5" name="Rectangle 37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6" name="Rectangle 39"/>
          <p:cNvSpPr/>
          <p:nvPr/>
        </p:nvSpPr>
        <p:spPr>
          <a:xfrm>
            <a:off x="448560" y="4428000"/>
            <a:ext cx="11259720" cy="1961280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7" name="TextBox 1"/>
          <p:cNvSpPr/>
          <p:nvPr/>
        </p:nvSpPr>
        <p:spPr>
          <a:xfrm>
            <a:off x="609480" y="4572000"/>
            <a:ext cx="10964160" cy="89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40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TIME FOR Q&amp;A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29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9" name="Rectangle 31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0" name="Rectangle 33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1" name="Rectangle 35"/>
          <p:cNvSpPr/>
          <p:nvPr/>
        </p:nvSpPr>
        <p:spPr>
          <a:xfrm>
            <a:off x="446400" y="3085920"/>
            <a:ext cx="11261880" cy="3303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2" name="Rectangle 37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3" name="Rectangle 39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38640" y="863640"/>
            <a:ext cx="3510000" cy="377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Motion to adjourn?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Rectangle 41"/>
          <p:cNvSpPr/>
          <p:nvPr/>
        </p:nvSpPr>
        <p:spPr>
          <a:xfrm>
            <a:off x="638640" y="457200"/>
            <a:ext cx="3510000" cy="90360"/>
          </a:xfrm>
          <a:prstGeom prst="rect">
            <a:avLst/>
          </a:prstGeom>
          <a:solidFill>
            <a:srgbClr val="E3BA80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76" name="Picture 4" descr="Several hands raised and ready to answer a question"/>
          <p:cNvPicPr/>
          <p:nvPr/>
        </p:nvPicPr>
        <p:blipFill>
          <a:blip r:embed="rId2"/>
          <a:srcRect l="11283" r="8533"/>
          <a:stretch/>
        </p:blipFill>
        <p:spPr>
          <a:xfrm>
            <a:off x="4654440" y="457200"/>
            <a:ext cx="7085160" cy="589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35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46280" y="1073160"/>
            <a:ext cx="3053160" cy="471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cap="all" spc="-1" dirty="0">
                <a:solidFill>
                  <a:schemeClr val="accent1"/>
                </a:solidFill>
                <a:latin typeface="Gill Sans MT"/>
                <a:ea typeface="DejaVu Sans"/>
              </a:rPr>
              <a:t>AGENDA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Rectangle 37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6" name="Rectangle 39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7" name="Rectangle 41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8" name="Rectangle 43"/>
          <p:cNvSpPr/>
          <p:nvPr/>
        </p:nvSpPr>
        <p:spPr>
          <a:xfrm>
            <a:off x="4246920" y="723960"/>
            <a:ext cx="7497360" cy="5675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702680" y="1073160"/>
            <a:ext cx="6598440" cy="471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Call to order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Introductions – Welcome New Neighbors 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Proof of Quorum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Vendors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Year in Review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Scheduled/In Queue 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Financials 2023/2024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Voting/Election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Q&amp;A 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Adjournment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81040" y="729720"/>
            <a:ext cx="11028600" cy="98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Introductions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82400" y="2057400"/>
            <a:ext cx="3057480" cy="383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HOA Board Members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Jenn Masse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Luis Ferioli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Tony Martin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Dave Selewski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OPEN POSITION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158000" y="1914480"/>
            <a:ext cx="3057480" cy="311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ACA Members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Larry Inguagiato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Logan Pepchinsky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900000" lvl="2" indent="-270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Board Liaison – Luis Ferioli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30000"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Content Placeholder 3"/>
          <p:cNvSpPr/>
          <p:nvPr/>
        </p:nvSpPr>
        <p:spPr>
          <a:xfrm>
            <a:off x="7857720" y="1737720"/>
            <a:ext cx="3434400" cy="31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Cedar Management Group</a:t>
            </a:r>
            <a:endParaRPr lang="en-US" sz="2000" b="0" strike="noStrike" spc="-1"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Brian Stedman</a:t>
            </a:r>
            <a:endParaRPr lang="en-US" sz="2000" b="0" strike="noStrike" spc="-1"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Shon Duren</a:t>
            </a:r>
            <a:endParaRPr lang="en-US" sz="2000" b="0" strike="noStrike" spc="-1">
              <a:latin typeface="Arial"/>
            </a:endParaRPr>
          </a:p>
          <a:p>
            <a:pPr marL="630000" lvl="1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Nicole DeRiso</a:t>
            </a:r>
            <a:endParaRPr lang="en-US" sz="2000" b="0" strike="noStrike" spc="-1">
              <a:latin typeface="Arial"/>
            </a:endParaRPr>
          </a:p>
          <a:p>
            <a:pPr marL="630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94" name="PlaceHolder 4"/>
          <p:cNvSpPr txBox="1"/>
          <p:nvPr/>
        </p:nvSpPr>
        <p:spPr>
          <a:xfrm>
            <a:off x="6400800" y="5131080"/>
            <a:ext cx="3057480" cy="6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New Homeowners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8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96" name="Rectangle 10"/>
          <p:cNvSpPr/>
          <p:nvPr/>
        </p:nvSpPr>
        <p:spPr>
          <a:xfrm>
            <a:off x="490680" y="485640"/>
            <a:ext cx="4173840" cy="5887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959040" y="1113840"/>
            <a:ext cx="3268800" cy="4623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Verification of QuOrum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Content Placeholder 14" descr="Audience raising hands during work presentation"/>
          <p:cNvPicPr/>
          <p:nvPr/>
        </p:nvPicPr>
        <p:blipFill>
          <a:blip r:embed="rId3"/>
          <a:stretch/>
        </p:blipFill>
        <p:spPr>
          <a:xfrm>
            <a:off x="5938560" y="3112920"/>
            <a:ext cx="4886280" cy="3260520"/>
          </a:xfrm>
          <a:prstGeom prst="rect">
            <a:avLst/>
          </a:prstGeom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1" name="Straight Connector 314"/>
          <p:cNvSpPr/>
          <p:nvPr/>
        </p:nvSpPr>
        <p:spPr>
          <a:xfrm>
            <a:off x="4800600" y="4384440"/>
            <a:ext cx="53964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3A1B8-C824-4839-6809-6A206E9C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40" y="802280"/>
            <a:ext cx="6326238" cy="1509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21"/>
          <p:cNvSpPr/>
          <p:nvPr/>
        </p:nvSpPr>
        <p:spPr>
          <a:xfrm>
            <a:off x="0" y="611280"/>
            <a:ext cx="12191040" cy="6255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03" name="Rectangle 23"/>
          <p:cNvSpPr/>
          <p:nvPr/>
        </p:nvSpPr>
        <p:spPr>
          <a:xfrm>
            <a:off x="8001000" y="723960"/>
            <a:ext cx="3702240" cy="5665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69640" y="1037880"/>
            <a:ext cx="3053160" cy="470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 dirty="0">
                <a:solidFill>
                  <a:srgbClr val="FFFEFF"/>
                </a:solidFill>
                <a:latin typeface="Gill Sans MT"/>
                <a:ea typeface="DejaVu Sans"/>
              </a:rPr>
              <a:t>Vendor </a:t>
            </a:r>
            <a:br>
              <a:rPr sz="2800" dirty="0"/>
            </a:br>
            <a:r>
              <a:rPr lang="en-US" sz="2800" b="0" strike="noStrike" cap="all" spc="-1" dirty="0">
                <a:solidFill>
                  <a:srgbClr val="FFFEFF"/>
                </a:solidFill>
                <a:latin typeface="Gill Sans MT"/>
                <a:ea typeface="DejaVu Sans"/>
              </a:rPr>
              <a:t>List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5" name="Diagram1"/>
          <p:cNvGrpSpPr/>
          <p:nvPr/>
        </p:nvGrpSpPr>
        <p:grpSpPr>
          <a:xfrm>
            <a:off x="488760" y="1074960"/>
            <a:ext cx="7011720" cy="4708080"/>
            <a:chOff x="486000" y="1037880"/>
            <a:chExt cx="7011720" cy="4708080"/>
          </a:xfrm>
        </p:grpSpPr>
        <p:sp>
          <p:nvSpPr>
            <p:cNvPr id="306" name="Rectangle 297"/>
            <p:cNvSpPr/>
            <p:nvPr/>
          </p:nvSpPr>
          <p:spPr>
            <a:xfrm>
              <a:off x="486000" y="1037880"/>
              <a:ext cx="7011360" cy="4708080"/>
            </a:xfrm>
            <a:prstGeom prst="rect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7" name="Rectangle 298"/>
            <p:cNvSpPr/>
            <p:nvPr/>
          </p:nvSpPr>
          <p:spPr>
            <a:xfrm>
              <a:off x="486000" y="1377720"/>
              <a:ext cx="7011720" cy="5284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2225" cap="rnd">
              <a:solidFill>
                <a:srgbClr val="46535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8" name="Rectangle: Rounded Corners 299"/>
            <p:cNvSpPr/>
            <p:nvPr/>
          </p:nvSpPr>
          <p:spPr>
            <a:xfrm>
              <a:off x="820740" y="1158480"/>
              <a:ext cx="4907880" cy="619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rnd">
              <a:solidFill>
                <a:srgbClr val="FFFFFF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215640" tIns="30240" rIns="185400" bIns="30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34"/>
                </a:spcAft>
                <a:tabLst>
                  <a:tab pos="0" algn="l"/>
                </a:tabLst>
              </a:pPr>
              <a:r>
                <a:rPr lang="en-US" sz="2100" b="0" strike="noStrike" spc="-1" dirty="0">
                  <a:solidFill>
                    <a:schemeClr val="lt1"/>
                  </a:solidFill>
                  <a:latin typeface="Arial"/>
                  <a:ea typeface="DejaVu Sans"/>
                </a:rPr>
                <a:t>Landscaping – The Greenery (Mike)</a:t>
              </a:r>
              <a:endParaRPr lang="en-US" sz="2100" b="0" strike="noStrike" spc="-1" dirty="0">
                <a:latin typeface="Arial"/>
              </a:endParaRPr>
            </a:p>
          </p:txBody>
        </p:sp>
        <p:sp>
          <p:nvSpPr>
            <p:cNvPr id="309" name="Rectangle 300"/>
            <p:cNvSpPr/>
            <p:nvPr/>
          </p:nvSpPr>
          <p:spPr>
            <a:xfrm>
              <a:off x="486000" y="2330280"/>
              <a:ext cx="7011720" cy="5284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2225" cap="rnd">
              <a:solidFill>
                <a:srgbClr val="46535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0" name="Rectangle: Rounded Corners 301"/>
            <p:cNvSpPr/>
            <p:nvPr/>
          </p:nvSpPr>
          <p:spPr>
            <a:xfrm>
              <a:off x="836640" y="2087640"/>
              <a:ext cx="4907880" cy="619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rnd">
              <a:solidFill>
                <a:srgbClr val="FFFFFF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215640" tIns="30240" rIns="185400" bIns="30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34"/>
                </a:spcAft>
                <a:tabLst>
                  <a:tab pos="0" algn="l"/>
                </a:tabLst>
              </a:pPr>
              <a:r>
                <a:rPr lang="en-US" sz="2100" b="0" strike="noStrike" spc="-1" dirty="0">
                  <a:solidFill>
                    <a:schemeClr val="lt1"/>
                  </a:solidFill>
                  <a:latin typeface="Arial"/>
                  <a:ea typeface="DejaVu Sans"/>
                </a:rPr>
                <a:t>Pool – US Aquatics ( Arizonia)</a:t>
              </a:r>
              <a:endParaRPr lang="en-US" sz="2100" b="0" strike="noStrike" spc="-1" dirty="0">
                <a:latin typeface="Arial"/>
              </a:endParaRPr>
            </a:p>
          </p:txBody>
        </p:sp>
        <p:sp>
          <p:nvSpPr>
            <p:cNvPr id="311" name="Rectangle 302"/>
            <p:cNvSpPr/>
            <p:nvPr/>
          </p:nvSpPr>
          <p:spPr>
            <a:xfrm>
              <a:off x="486000" y="3282840"/>
              <a:ext cx="7011720" cy="5284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2225" cap="rnd">
              <a:solidFill>
                <a:srgbClr val="46535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2" name="Rectangle: Rounded Corners 303"/>
            <p:cNvSpPr/>
            <p:nvPr/>
          </p:nvSpPr>
          <p:spPr>
            <a:xfrm>
              <a:off x="836640" y="2972880"/>
              <a:ext cx="4907880" cy="7545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rnd">
              <a:solidFill>
                <a:srgbClr val="FFFFFF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215640" tIns="30240" rIns="185400" bIns="30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34"/>
                </a:spcAft>
                <a:tabLst>
                  <a:tab pos="0" algn="l"/>
                </a:tabLst>
              </a:pPr>
              <a:r>
                <a:rPr lang="en-US" sz="2100" b="0" strike="noStrike" spc="-1" dirty="0">
                  <a:solidFill>
                    <a:schemeClr val="lt1"/>
                  </a:solidFill>
                  <a:latin typeface="Arial"/>
                  <a:ea typeface="DejaVu Sans"/>
                </a:rPr>
                <a:t>Storm Clean-up/Tree Service – Absolute Trees </a:t>
              </a:r>
              <a:endParaRPr lang="en-US" sz="2100" b="0" strike="noStrike" spc="-1" dirty="0">
                <a:latin typeface="Arial"/>
              </a:endParaRPr>
            </a:p>
          </p:txBody>
        </p:sp>
        <p:sp>
          <p:nvSpPr>
            <p:cNvPr id="313" name="Rectangle 304"/>
            <p:cNvSpPr/>
            <p:nvPr/>
          </p:nvSpPr>
          <p:spPr>
            <a:xfrm>
              <a:off x="486000" y="4235400"/>
              <a:ext cx="7011720" cy="5284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2225" cap="rnd">
              <a:solidFill>
                <a:srgbClr val="46535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4" name="Rectangle: Rounded Corners 305"/>
            <p:cNvSpPr/>
            <p:nvPr/>
          </p:nvSpPr>
          <p:spPr>
            <a:xfrm>
              <a:off x="836640" y="3925440"/>
              <a:ext cx="4907880" cy="619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rnd">
              <a:solidFill>
                <a:srgbClr val="FFFFFF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215640" tIns="30240" rIns="185400" bIns="30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34"/>
                </a:spcAft>
                <a:tabLst>
                  <a:tab pos="0" algn="l"/>
                </a:tabLst>
              </a:pPr>
              <a:r>
                <a:rPr lang="en-US" sz="2100" b="0" strike="noStrike" spc="-1">
                  <a:solidFill>
                    <a:schemeClr val="lt1"/>
                  </a:solidFill>
                  <a:latin typeface="Arial"/>
                  <a:ea typeface="DejaVu Sans"/>
                </a:rPr>
                <a:t>Pool Phone – Comcast</a:t>
              </a:r>
              <a:endParaRPr lang="en-US" sz="2100" b="0" strike="noStrike" spc="-1">
                <a:latin typeface="Arial"/>
              </a:endParaRPr>
            </a:p>
          </p:txBody>
        </p:sp>
        <p:sp>
          <p:nvSpPr>
            <p:cNvPr id="315" name="Rectangle 306"/>
            <p:cNvSpPr/>
            <p:nvPr/>
          </p:nvSpPr>
          <p:spPr>
            <a:xfrm>
              <a:off x="486000" y="5187960"/>
              <a:ext cx="7011720" cy="5284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2225" cap="rnd">
              <a:solidFill>
                <a:srgbClr val="46535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6" name="Rectangle: Rounded Corners 307"/>
            <p:cNvSpPr/>
            <p:nvPr/>
          </p:nvSpPr>
          <p:spPr>
            <a:xfrm>
              <a:off x="836640" y="4878000"/>
              <a:ext cx="4907880" cy="619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rnd">
              <a:solidFill>
                <a:srgbClr val="FFFFFF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215640" tIns="30240" rIns="185400" bIns="30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34"/>
                </a:spcAft>
                <a:tabLst>
                  <a:tab pos="0" algn="l"/>
                </a:tabLst>
              </a:pPr>
              <a:r>
                <a:rPr lang="en-US" sz="2100" b="0" strike="noStrike" spc="-1" dirty="0">
                  <a:solidFill>
                    <a:schemeClr val="lt1"/>
                  </a:solidFill>
                  <a:latin typeface="Arial"/>
                  <a:ea typeface="DejaVu Sans"/>
                </a:rPr>
                <a:t>Pool Key Fob – Sonitrol (Paul)</a:t>
              </a:r>
              <a:endParaRPr lang="en-US" sz="21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81040" y="587160"/>
            <a:ext cx="11028600" cy="10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A year in review…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64120" y="1941840"/>
            <a:ext cx="11305800" cy="410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0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Replaced pool </a:t>
            </a:r>
            <a:r>
              <a:rPr lang="en-US" sz="2400" spc="-1" dirty="0">
                <a:solidFill>
                  <a:srgbClr val="3D3D3D"/>
                </a:solidFill>
                <a:latin typeface="Gill Sans MT"/>
                <a:ea typeface="DejaVu Sans"/>
              </a:rPr>
              <a:t>u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mbrellas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Painted Mail Kiosk; installed lighting,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Improved Landscaping at Entrance; Tree cutting along walkway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Pool inspection/approval of replacements/repairs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0" lvl="1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Repaired Salt System and added a pump for </a:t>
            </a:r>
            <a:r>
              <a:rPr lang="en-US" spc="-1" dirty="0">
                <a:solidFill>
                  <a:srgbClr val="3D3D3D"/>
                </a:solidFill>
                <a:latin typeface="Gill Sans MT"/>
                <a:ea typeface="DejaVu Sans"/>
              </a:rPr>
              <a:t>increased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 water flow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0" lvl="1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New fobs distributed; repaired camera system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Reviewed &amp; renewed insurance policies – listed on VANTACA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-30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Solved the Delinquency and Receivables </a:t>
            </a:r>
            <a:r>
              <a:rPr lang="en-US" sz="2400" spc="-1" dirty="0">
                <a:solidFill>
                  <a:srgbClr val="3D3D3D"/>
                </a:solidFill>
                <a:latin typeface="Gill Sans MT"/>
                <a:ea typeface="DejaVu Sans"/>
              </a:rPr>
              <a:t>- 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(7K) at Annual Meeting 2023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8"/>
          <p:cNvSpPr/>
          <p:nvPr/>
        </p:nvSpPr>
        <p:spPr>
          <a:xfrm>
            <a:off x="8640" y="-228600"/>
            <a:ext cx="12191040" cy="685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0" name="Rectangle 10"/>
          <p:cNvSpPr/>
          <p:nvPr/>
        </p:nvSpPr>
        <p:spPr>
          <a:xfrm>
            <a:off x="490680" y="485640"/>
            <a:ext cx="4173840" cy="58878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943200" y="1113840"/>
            <a:ext cx="3268800" cy="205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cap="all" spc="-1" dirty="0">
                <a:solidFill>
                  <a:srgbClr val="FFFFFF"/>
                </a:solidFill>
                <a:latin typeface="Gill Sans MT"/>
                <a:ea typeface="DejaVu Sans"/>
              </a:rPr>
              <a:t>Scheduled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5029200" y="583200"/>
            <a:ext cx="6400800" cy="2388600"/>
          </a:xfrm>
          <a:prstGeom prst="rect">
            <a:avLst/>
          </a:prstGeom>
          <a:noFill/>
          <a:ln w="0">
            <a:solidFill>
              <a:srgbClr val="A93A17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Pool maintenance and repairs – as identified by pool company and walk through by Board and Management company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Pool opening prep – pressure wash, Inventory pool toys/hang toy bags, chair arrangement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836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itle 1"/>
          <p:cNvSpPr/>
          <p:nvPr/>
        </p:nvSpPr>
        <p:spPr>
          <a:xfrm>
            <a:off x="1077840" y="3425760"/>
            <a:ext cx="326880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In QUEUE	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24" name="PlaceHolder 13"/>
          <p:cNvSpPr/>
          <p:nvPr/>
        </p:nvSpPr>
        <p:spPr>
          <a:xfrm>
            <a:off x="5001120" y="3200400"/>
            <a:ext cx="6400800" cy="3200040"/>
          </a:xfrm>
          <a:prstGeom prst="rect">
            <a:avLst/>
          </a:prstGeom>
          <a:noFill/>
          <a:ln w="0">
            <a:solidFill>
              <a:srgbClr val="A93A1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500"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Monthly Mowing and Edging, as per contract</a:t>
            </a:r>
            <a:endParaRPr lang="en-US" sz="2400" b="0" strike="noStrike" spc="-1" dirty="0"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Landscaping (Pruning, Cleaning, Weed Control, Fertilization, Chemical Spray Program)</a:t>
            </a:r>
            <a:endParaRPr lang="en-US" sz="2400" b="0" strike="noStrike" spc="-1" dirty="0"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Pond cleaning, pump maintenance</a:t>
            </a:r>
            <a:endParaRPr lang="en-US" sz="2400" b="0" strike="noStrike" spc="-1" dirty="0"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Playground Expansion Discussion</a:t>
            </a:r>
            <a:endParaRPr lang="en-US" sz="2400" b="0" strike="noStrike" spc="-1" dirty="0"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Amenities Technology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75"/>
            </a:gs>
            <a:gs pos="100000">
              <a:srgbClr val="34343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63"/>
          <p:cNvSpPr/>
          <p:nvPr/>
        </p:nvSpPr>
        <p:spPr>
          <a:xfrm>
            <a:off x="720" y="228600"/>
            <a:ext cx="12191040" cy="685692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46280" y="1037880"/>
            <a:ext cx="3053160" cy="470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cap="all" spc="-1">
                <a:solidFill>
                  <a:schemeClr val="accent1"/>
                </a:solidFill>
                <a:latin typeface="Gill Sans MT"/>
                <a:ea typeface="DejaVu Sans"/>
              </a:rPr>
              <a:t>FINANCIALS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Rectangle 65"/>
          <p:cNvSpPr/>
          <p:nvPr/>
        </p:nvSpPr>
        <p:spPr>
          <a:xfrm>
            <a:off x="446400" y="457200"/>
            <a:ext cx="3702240" cy="93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8" name="Rectangle 67"/>
          <p:cNvSpPr/>
          <p:nvPr/>
        </p:nvSpPr>
        <p:spPr>
          <a:xfrm>
            <a:off x="4241880" y="457200"/>
            <a:ext cx="3702240" cy="90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9" name="Rectangle 69"/>
          <p:cNvSpPr/>
          <p:nvPr/>
        </p:nvSpPr>
        <p:spPr>
          <a:xfrm>
            <a:off x="8042040" y="453600"/>
            <a:ext cx="3702240" cy="97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0" name="Rectangle 71"/>
          <p:cNvSpPr/>
          <p:nvPr/>
        </p:nvSpPr>
        <p:spPr>
          <a:xfrm>
            <a:off x="4246920" y="723960"/>
            <a:ext cx="7497360" cy="5675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1" name="PlaceHolder 6"/>
          <p:cNvSpPr/>
          <p:nvPr/>
        </p:nvSpPr>
        <p:spPr>
          <a:xfrm>
            <a:off x="4702680" y="1077120"/>
            <a:ext cx="6598440" cy="47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2023 Balance Sheet (12/31/23) </a:t>
            </a:r>
            <a:endParaRPr lang="en-US" sz="2800" b="0" strike="noStrike" spc="-1" dirty="0"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2023 Financial Actuals (12/31/23)</a:t>
            </a:r>
            <a:endParaRPr lang="en-US" sz="2800" b="0" strike="noStrike" spc="-1" dirty="0"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2024 Budget Review</a:t>
            </a:r>
            <a:endParaRPr lang="en-US" sz="2800" b="0" strike="noStrike" spc="-1" dirty="0">
              <a:latin typeface="Arial"/>
            </a:endParaRPr>
          </a:p>
          <a:p>
            <a:pPr marL="306000" indent="-3060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Unit Cost Expenses/$180 </a:t>
            </a:r>
            <a:r>
              <a:rPr lang="en-US" sz="2800" spc="-1" dirty="0">
                <a:solidFill>
                  <a:srgbClr val="FFFFFF"/>
                </a:solidFill>
                <a:latin typeface="Gill Sans MT"/>
                <a:ea typeface="DejaVu Sans"/>
              </a:rPr>
              <a:t>monthly dues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8600" cy="10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2023 Financial Review – Balance Sheet </a:t>
            </a:r>
            <a:br>
              <a:rPr sz="2800"/>
            </a:br>
            <a:r>
              <a:rPr lang="en-US" sz="2800" b="0" strike="noStrike" cap="all" spc="-1">
                <a:solidFill>
                  <a:srgbClr val="FFFFFF"/>
                </a:solidFill>
                <a:latin typeface="Gill Sans MT"/>
                <a:ea typeface="DejaVu Sans"/>
              </a:rPr>
              <a:t>as of (12/31/23)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405040" y="1985760"/>
            <a:ext cx="6552720" cy="410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Retained Earnings: 	     	 $80,732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Reserve Funds (Capital): 	 $52,343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Net Income: 		          ($37,214)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Liabilities:			           $ 11,650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93A17"/>
              </a:buClr>
              <a:buSzPct val="92000"/>
              <a:buFont typeface="Wingdings 2" charset="2"/>
              <a:buChar char="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Total Net Worth:		           $107,511			</a:t>
            </a:r>
            <a:r>
              <a:rPr lang="en-US" sz="2200" b="0" strike="noStrike" spc="-1" dirty="0">
                <a:solidFill>
                  <a:srgbClr val="3D3D3D"/>
                </a:solidFill>
                <a:latin typeface="Gill Sans MT"/>
                <a:ea typeface="DejaVu Sans"/>
              </a:rPr>
              <a:t>					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4" name="Chart 334"/>
          <p:cNvGraphicFramePr/>
          <p:nvPr>
            <p:extLst>
              <p:ext uri="{D42A27DB-BD31-4B8C-83A1-F6EECF244321}">
                <p14:modId xmlns:p14="http://schemas.microsoft.com/office/powerpoint/2010/main" val="1265424470"/>
              </p:ext>
            </p:extLst>
          </p:nvPr>
        </p:nvGraphicFramePr>
        <p:xfrm>
          <a:off x="200520" y="1992600"/>
          <a:ext cx="5764680" cy="411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5" name="Straight Connector 334"/>
          <p:cNvSpPr/>
          <p:nvPr/>
        </p:nvSpPr>
        <p:spPr>
          <a:xfrm>
            <a:off x="8458200" y="4343400"/>
            <a:ext cx="2951480" cy="254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A93A17"/>
      </a:accent2>
      <a:accent3>
        <a:srgbClr val="AB821D"/>
      </a:accent3>
      <a:accent4>
        <a:srgbClr val="969FA7"/>
      </a:accent4>
      <a:accent5>
        <a:srgbClr val="F9F3E1"/>
      </a:accent5>
      <a:accent6>
        <a:srgbClr val="A93A17"/>
      </a:accent6>
      <a:hlink>
        <a:srgbClr val="595959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21958</TotalTime>
  <Words>568</Words>
  <Application>Microsoft Office PowerPoint</Application>
  <PresentationFormat>Widescreen</PresentationFormat>
  <Paragraphs>117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Gill Sans MT</vt:lpstr>
      <vt:lpstr>Symbol</vt:lpstr>
      <vt:lpstr>Times New Roman</vt:lpstr>
      <vt:lpstr>Wingdings</vt:lpstr>
      <vt:lpstr>Wingdings 2</vt:lpstr>
      <vt:lpstr>Dividend</vt:lpstr>
      <vt:lpstr>Dividend</vt:lpstr>
      <vt:lpstr>Dividend</vt:lpstr>
      <vt:lpstr>Office Theme</vt:lpstr>
      <vt:lpstr>Dividend</vt:lpstr>
      <vt:lpstr>Dividend</vt:lpstr>
      <vt:lpstr>Porchers Preserve</vt:lpstr>
      <vt:lpstr>AGENDA</vt:lpstr>
      <vt:lpstr>Introductions</vt:lpstr>
      <vt:lpstr>Verification of QuOrum</vt:lpstr>
      <vt:lpstr>Vendor  List</vt:lpstr>
      <vt:lpstr>A year in review…</vt:lpstr>
      <vt:lpstr>Scheduled</vt:lpstr>
      <vt:lpstr>FINANCIALS </vt:lpstr>
      <vt:lpstr>2023 Financial Review – Balance Sheet  as of (12/31/23) </vt:lpstr>
      <vt:lpstr>2023 Financial - Actuals  Expenses     $137,105 (as of 12/31/23) </vt:lpstr>
      <vt:lpstr>2024 Budget Review – Expenses   Total - $108,000 </vt:lpstr>
      <vt:lpstr>2024 Budget Review – Expenses   Unit Cost - $180.00 </vt:lpstr>
      <vt:lpstr>in the coming weeks</vt:lpstr>
      <vt:lpstr>PowerPoint Presentation</vt:lpstr>
      <vt:lpstr>Motion to adjourn?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subject/>
  <dc:creator>Jennifer Masse</dc:creator>
  <dc:description/>
  <cp:lastModifiedBy>Jennifer Masse</cp:lastModifiedBy>
  <cp:revision>17</cp:revision>
  <dcterms:created xsi:type="dcterms:W3CDTF">2022-06-23T02:03:25Z</dcterms:created>
  <dcterms:modified xsi:type="dcterms:W3CDTF">2024-03-18T18:37:13Z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Widescreen</vt:lpwstr>
  </property>
  <property fmtid="{D5CDD505-2E9C-101B-9397-08002B2CF9AE}" pid="4" name="Slides">
    <vt:i4>17</vt:i4>
  </property>
</Properties>
</file>